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Jua" panose="020B0600000101010101" charset="-127"/>
      <p:regular r:id="rId35"/>
    </p:embeddedFont>
    <p:embeddedFont>
      <p:font typeface="Arial Black" panose="020B0A04020102020204" pitchFamily="34" charset="0"/>
      <p:regular r:id="rId36"/>
      <p:bold r:id="rId37"/>
    </p:embeddedFont>
    <p:embeddedFont>
      <p:font typeface="Montserrat Light" panose="020B0600000101010101" charset="0"/>
      <p:regular r:id="rId38"/>
      <p:bold r:id="rId39"/>
      <p:italic r:id="rId40"/>
      <p:boldItalic r:id="rId41"/>
    </p:embeddedFont>
    <p:embeddedFont>
      <p:font typeface="Pretendard" panose="02000803000000020004" pitchFamily="2" charset="-127"/>
      <p:bold r:id="rId42"/>
    </p:embeddedFont>
    <p:embeddedFont>
      <p:font typeface="Poppins Light" panose="020B0600000101010101" charset="0"/>
      <p:regular r:id="rId43"/>
      <p:bold r:id="rId44"/>
      <p:italic r:id="rId45"/>
      <p:boldItalic r:id="rId46"/>
    </p:embeddedFont>
    <p:embeddedFont>
      <p:font typeface="Malgun Gothic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51" autoAdjust="0"/>
  </p:normalViewPr>
  <p:slideViewPr>
    <p:cSldViewPr snapToGrid="0">
      <p:cViewPr varScale="1">
        <p:scale>
          <a:sx n="96" d="100"/>
          <a:sy n="96" d="100"/>
        </p:scale>
        <p:origin x="10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d4150657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안녕하세용~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6팀 B4A1팀의 발표자 김준환입니다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팀의 서비스 옷태가 개안타. 발표 시작하겠습니다</a:t>
            </a:r>
            <a:endParaRPr/>
          </a:p>
        </p:txBody>
      </p:sp>
      <p:sp>
        <p:nvSpPr>
          <p:cNvPr id="225" name="Google Shape;225;gf5d4150657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6c0d250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검색 기능을 사용하기에 앞서 사용자는 선호하는 스타일을 선택하게 되며,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선호 스타일을 기반으로 검색이 이루어집니다.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f6c0d250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c0212bad_3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스타일 상세 화면에서는 마우스 커서의 이동에 따라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2차원 이미지가 입체적으로 움직이는 것을 볼 수 있고, 스타일별 상세 설명을 확인할 수 있습니다.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gf6c0212bad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6c0212bad_3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저희는 사용자에게 재밌는 경험을 주기 위해 2차원 이미지를 입체적으로 표현해주는 기술을 적용했습니다.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왼쪽과 같은 원본 이미지 별로 입체 효과를 줄 (엔터) map 이미지를 별도로 제작한 후,  (엔터) Pixi lib를 함께 적용하여 3d 효과를 구현했습니다.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gf6c0212bad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6c0d25031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보시는 화면은 검색 페이지 초기화면 입니다. 검색을 위해 상단의 버튼을 클릭하고 (클릭)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카테고리, 스타일, 디자인을 모두 선택하면 검색버튼이 활성화됩니다.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검색 버튼을 눌러보겠습니다(클릭)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gf6c0d2503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6c0212bad_6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사용자는 보시는 것과 같은 결과를 보고 본인의 스타일에 참고할 수 있습니다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gf6c0212bad_6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6c0212bad_6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또한 목록의 사진을 클릭하면 패션에 대한 상세보기가 제공되며,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이를 통해 옷의 색상, 기장 디자인 등을 파악하고, 관련 스타일 또한 찾아볼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gf6c0212bad_6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6c0212bad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검색 기능에 사용한 저희 데이터는 보시는 바와 같이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이미지의 옷 좌표 등 많은 정보들이 있었지만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저희의 서비스에 맞게 필요없는 데이터들을 (클릭)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하둡을 사용해 전처리 한 후 (클릭)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필요한 속성들만 뽑아내어 데이터 베이스에 저장했습니다.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gf6c0212bad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6a56a8ae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다음은 색 조합 평가 기능입니다</a:t>
            </a:r>
            <a:endParaRPr sz="1300"/>
          </a:p>
        </p:txBody>
      </p:sp>
      <p:sp>
        <p:nvSpPr>
          <p:cNvPr id="391" name="Google Shape;391;gf6a56a8a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6c0212bad_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595959"/>
                </a:solidFill>
              </a:rPr>
              <a:t>색 조합 평가는 사용자의 의상을 색조합에 따라 등급화해서 보여주는 패션 평가 서비스입니다.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595959"/>
                </a:solidFill>
              </a:rPr>
              <a:t>이 서비스에서는 웹캠을 활용한 실시간 캡쳐 방식과 이미지 파일 업로드라는 두 가지의 방식을 지원하고 있습니다.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595959"/>
                </a:solidFill>
              </a:rPr>
              <a:t>웹캠은 AutoCount 기능을 적용한 5초후 자동 촬영 방식으로 혼자서도 사용할 수 있게 구현하였고,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595959"/>
                </a:solidFill>
              </a:rPr>
              <a:t>이미지 업로드는 드래그앤드롭 방식으로 편의성을 높였습니다.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gf6c0212bad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6c0212bad_6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평가에 사용된 기술을 설명 드리겠습니다.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저희 서비스는 사용자의 의상 식별과 색상 추출을 위해 도커 환경의 Flask 서버의 모델을 사용했습니다.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우선 사용자의 이미지를 입력받아 모델을 사용하여 착용하고 있는 옷을 분리하고,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Pillow 라이브러리를 사용하여 오른쪽에 보시는 바와 같이 색 비율표를 추출합니다.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이 색 비율표를 기준으로 옷의 색상이 무엇인지 RGB값을 뽑아냅니다.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6" name="Google Shape;416;gf6c0212bad_6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5d4150657_2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목차입니다.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첫째 기획배경으로 시작해 UCC, 기능 소개, 기능 시연, 시스템 구성도, 마지막 팀 소개 순으로 진행하겠습니다</a:t>
            </a:r>
            <a:endParaRPr sz="1300"/>
          </a:p>
        </p:txBody>
      </p:sp>
      <p:sp>
        <p:nvSpPr>
          <p:cNvPr id="232" name="Google Shape;232;gf5d415065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6c0212bad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색 조합 평가가 끝나면 다음과 같은 화면에서 결과를 확인할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미리 만들어놓은 색 조합표에 따라서 상/하의 색상을 받아 5가지중 하나의 등급을 반환합니다.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비슷한 색조합의 스타일을 확인할 수 있으며, 이 스타일 기반의 검색까지 가능하도록 구현했습니다.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f6c0212bad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6a56a8ae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다음은 패피티아이 입니다.</a:t>
            </a:r>
            <a:endParaRPr sz="1300"/>
          </a:p>
        </p:txBody>
      </p:sp>
      <p:sp>
        <p:nvSpPr>
          <p:cNvPr id="439" name="Google Shape;439;gf6a56a8a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6c0212bad_3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패피티아이는 유명한 성향 심리 검사인 MBTI와 패션 피플의 합성어로,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사용자의 옷입는 스타일과 행동 성향을 파악할 수 있는 간단한 질문지를 통해 패션 성향을 알아볼 수 있는 검사입니다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f6c0212bad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c0212ba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c0212bad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패피티아이는 사용자의 스타일과 성향을 파악할 수 있는 총 13개의 질문으로 구성되어 있으며, 각 답안마다 10개의 캐릭터에 다르게 점수가 누적됩니다.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답안을 선택하면 자동으로 다음 질문으로 넘어가게 되며,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질문에 대한 답안을 선택하면 10개의 캐릭터중 가장 점수가 높은 캐릭터를 결과로 반환합니다.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6c0212bad_3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검사가 완료되면 10개의 아이덴티티가 있는 캐릭터중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사용자의 성향과 가장 유사한 캐릭터를 결과로 제공하며,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카카오 링크 공유를 통해 친구들과 패피티아이 결과를 함께 볼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gf6c0212bad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6a56a8ae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말씀드린 기능 시연을 하겠습니다</a:t>
            </a:r>
            <a:endParaRPr/>
          </a:p>
        </p:txBody>
      </p:sp>
      <p:sp>
        <p:nvSpPr>
          <p:cNvPr id="481" name="Google Shape;481;gf6a56a8ae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6c0212ba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기술스택과 시스템 아키텍처 입니다</a:t>
            </a:r>
            <a:endParaRPr/>
          </a:p>
        </p:txBody>
      </p:sp>
      <p:sp>
        <p:nvSpPr>
          <p:cNvPr id="487" name="Google Shape;487;gf6c0212b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6c0212bad_6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아키텍쳐입니다. 젠킨스를 이용하여 CICD를 구현했고, docker 상의 spring서버는 mongoDB, S3이미지서버, Flask모델서버와 연결되어 요청을 주고받습니다.</a:t>
            </a:r>
            <a:endParaRPr/>
          </a:p>
        </p:txBody>
      </p:sp>
      <p:sp>
        <p:nvSpPr>
          <p:cNvPr id="493" name="Google Shape;493;gf6c0212bad_6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6c0212bad_6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팀원 소개입니다.</a:t>
            </a:r>
            <a:endParaRPr/>
          </a:p>
        </p:txBody>
      </p:sp>
      <p:sp>
        <p:nvSpPr>
          <p:cNvPr id="519" name="Google Shape;519;gf6c0212bad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6c0212ba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6c0212ba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팀은 프론트엔드 개발을 맡은 이재영, 정종우, 그리고 백엔드 개발을 맡은 김준환, 정범진 그리고 김백준으로 이루어졌습니다.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보시는바와 같이 업무분담을 해서 프로젝트를 진행했습니다.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5d4150657_2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기획 배경입니다</a:t>
            </a:r>
            <a:endParaRPr sz="1300"/>
          </a:p>
        </p:txBody>
      </p:sp>
      <p:sp>
        <p:nvSpPr>
          <p:cNvPr id="249" name="Google Shape;249;gf5d4150657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5d4150657_2_1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이상 발표 마치겠습니다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들어주셔서 감사합니다</a:t>
            </a:r>
            <a:endParaRPr/>
          </a:p>
        </p:txBody>
      </p:sp>
      <p:sp>
        <p:nvSpPr>
          <p:cNvPr id="556" name="Google Shape;556;gf5d4150657_2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6c0212bad_6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f6c0212bad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d4150657_2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여러분 이런 짤을 보신적이 있나요?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흔히 말하는 패션 고자를 검색하면 나오는 사진들입니다.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저희 주변에는 이렇게 옷을 어떻게 입어야 할 지 모르는 사람들이 은근히 많습니다. (클릭)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심지어 저희 팀에는 저렇게 패션 점수가 28점으로 나온 사람도 있어요.</a:t>
            </a:r>
            <a:endParaRPr sz="1300"/>
          </a:p>
        </p:txBody>
      </p:sp>
      <p:sp>
        <p:nvSpPr>
          <p:cNvPr id="255" name="Google Shape;255;gf5d4150657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5d4150657_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이렇게 다양한 옷을 어떻게 매치해야 좋을지 잘 모르는 사람들을 위해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저희는 120만건의 여성 패션 데이터를 기반으로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옷태가 개안타(Ottega-Gaeanta)를 기획했습니다.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269" name="Google Shape;269;gf5d415065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5d4150657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5d4150657_9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옷태가 개안타에서는 AI-Hub에서 확보한 K-Fashion 데이터를 활용했습니다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K-Fashion 데이터 셋에는 120만건의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lang="ko" sz="1300"/>
              <a:t>한국형 여성 </a:t>
            </a: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패션 데이터가 있으며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보시는 것처럼 이미지와 패션 속성, 스타일 정보 데이터로 구성되어있습니다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이 데이터를 기반으로 저희는 </a:t>
            </a:r>
            <a:r>
              <a:rPr lang="ko" sz="1300">
                <a:solidFill>
                  <a:schemeClr val="dk1"/>
                </a:solidFill>
              </a:rPr>
              <a:t>옷 스타일링에 자신이 없는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MZ 세대 여성분들을 타겟팅하고 프로젝트를 진행했습니다.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5d4150657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UCC를 보여드리곘습니다</a:t>
            </a:r>
            <a:endParaRPr/>
          </a:p>
        </p:txBody>
      </p:sp>
      <p:sp>
        <p:nvSpPr>
          <p:cNvPr id="296" name="Google Shape;296;gf5d4150657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6a56a8ae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 UCC 영상 잘 보셨나요?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중간에는 저희 서비스를 이용하는 장면이 간간히 나오는데요.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서비스 기능들을 자세히 소개하겠습니다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오테가 개안타에서는 </a:t>
            </a:r>
            <a:r>
              <a:rPr lang="ko">
                <a:solidFill>
                  <a:schemeClr val="dk1"/>
                </a:solidFill>
              </a:rPr>
              <a:t>패션스타일검색, 색 조합 평가, 패피티아이 </a:t>
            </a:r>
            <a:r>
              <a:rPr lang="ko"/>
              <a:t>3가지 기능을 제공합니다</a:t>
            </a:r>
            <a:endParaRPr/>
          </a:p>
        </p:txBody>
      </p:sp>
      <p:sp>
        <p:nvSpPr>
          <p:cNvPr id="302" name="Google Shape;302;gf6a56a8ae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6c0212bad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스타일 검색 기능을 소개하겠습니다</a:t>
            </a:r>
            <a:endParaRPr/>
          </a:p>
        </p:txBody>
      </p:sp>
      <p:sp>
        <p:nvSpPr>
          <p:cNvPr id="319" name="Google Shape;319;gf6c0212ba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6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l="6937" b="12355"/>
          <a:stretch/>
        </p:blipFill>
        <p:spPr>
          <a:xfrm>
            <a:off x="0" y="3782658"/>
            <a:ext cx="1845969" cy="136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t="38054" r="15307"/>
          <a:stretch/>
        </p:blipFill>
        <p:spPr>
          <a:xfrm>
            <a:off x="7424057" y="0"/>
            <a:ext cx="1719943" cy="12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662" y="4613650"/>
            <a:ext cx="1987754" cy="1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9">
            <a:alphaModFix/>
          </a:blip>
          <a:srcRect t="17748" r="18713"/>
          <a:stretch/>
        </p:blipFill>
        <p:spPr>
          <a:xfrm>
            <a:off x="7893222" y="0"/>
            <a:ext cx="1250778" cy="118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10">
            <a:alphaModFix/>
          </a:blip>
          <a:srcRect l="1" r="8665"/>
          <a:stretch/>
        </p:blipFill>
        <p:spPr>
          <a:xfrm>
            <a:off x="8662590" y="1012674"/>
            <a:ext cx="481410" cy="5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11">
            <a:alphaModFix/>
          </a:blip>
          <a:srcRect r="31405" b="12530"/>
          <a:stretch/>
        </p:blipFill>
        <p:spPr>
          <a:xfrm flipH="1">
            <a:off x="0" y="3602853"/>
            <a:ext cx="715570" cy="154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6">
            <a:alphaModFix/>
          </a:blip>
          <a:srcRect l="1" t="7078" r="73431" b="14721"/>
          <a:stretch/>
        </p:blipFill>
        <p:spPr>
          <a:xfrm rot="5400000" flipH="1">
            <a:off x="7508080" y="-878682"/>
            <a:ext cx="757237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7">
            <a:alphaModFix/>
          </a:blip>
          <a:srcRect l="18788" b="16819"/>
          <a:stretch/>
        </p:blipFill>
        <p:spPr>
          <a:xfrm>
            <a:off x="0" y="3984425"/>
            <a:ext cx="1394765" cy="11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7251" y="4435812"/>
            <a:ext cx="1135027" cy="10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9">
            <a:alphaModFix/>
          </a:blip>
          <a:srcRect l="15296" b="29404"/>
          <a:stretch/>
        </p:blipFill>
        <p:spPr>
          <a:xfrm>
            <a:off x="0" y="4544228"/>
            <a:ext cx="779127" cy="59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10">
            <a:alphaModFix/>
          </a:blip>
          <a:srcRect r="15680" b="37013"/>
          <a:stretch/>
        </p:blipFill>
        <p:spPr>
          <a:xfrm rot="10800000" flipH="1">
            <a:off x="7846550" y="0"/>
            <a:ext cx="1297450" cy="91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0" y="0"/>
            <a:ext cx="1513906" cy="118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7">
            <a:alphaModFix/>
          </a:blip>
          <a:srcRect t="6507" r="56903" b="33554"/>
          <a:stretch/>
        </p:blipFill>
        <p:spPr>
          <a:xfrm rot="-5400000" flipH="1">
            <a:off x="7533837" y="3533338"/>
            <a:ext cx="870625" cy="23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8083" y="250212"/>
            <a:ext cx="1116720" cy="7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9">
            <a:alphaModFix/>
          </a:blip>
          <a:srcRect l="53" t="-82" r="54" b="-82"/>
          <a:stretch/>
        </p:blipFill>
        <p:spPr>
          <a:xfrm>
            <a:off x="296234" y="642761"/>
            <a:ext cx="332256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10">
            <a:alphaModFix/>
          </a:blip>
          <a:srcRect l="9384" t="17336"/>
          <a:stretch/>
        </p:blipFill>
        <p:spPr>
          <a:xfrm>
            <a:off x="0" y="0"/>
            <a:ext cx="1263868" cy="145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11">
            <a:alphaModFix/>
          </a:blip>
          <a:srcRect r="12704" b="22083"/>
          <a:stretch/>
        </p:blipFill>
        <p:spPr>
          <a:xfrm>
            <a:off x="7469767" y="3853070"/>
            <a:ext cx="1674233" cy="129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l="-17" r="-16"/>
          <a:stretch/>
        </p:blipFill>
        <p:spPr>
          <a:xfrm rot="10800000" flipH="1">
            <a:off x="6492600" y="0"/>
            <a:ext cx="2651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>
            <a:hlinkClick r:id="rId5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5133975" y="590550"/>
            <a:ext cx="3448050" cy="39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>
            <a:spLocks noGrp="1"/>
          </p:cNvSpPr>
          <p:nvPr>
            <p:ph type="pic" idx="2"/>
          </p:nvPr>
        </p:nvSpPr>
        <p:spPr>
          <a:xfrm>
            <a:off x="3899172" y="1287992"/>
            <a:ext cx="1345656" cy="134565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18"/>
          <p:cNvSpPr>
            <a:spLocks noGrp="1"/>
          </p:cNvSpPr>
          <p:nvPr>
            <p:ph type="pic" idx="3"/>
          </p:nvPr>
        </p:nvSpPr>
        <p:spPr>
          <a:xfrm>
            <a:off x="1089297" y="1287992"/>
            <a:ext cx="1345656" cy="134565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18"/>
          <p:cNvSpPr>
            <a:spLocks noGrp="1"/>
          </p:cNvSpPr>
          <p:nvPr>
            <p:ph type="pic" idx="4"/>
          </p:nvPr>
        </p:nvSpPr>
        <p:spPr>
          <a:xfrm>
            <a:off x="6709047" y="1287992"/>
            <a:ext cx="1345656" cy="134565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8" name="Google Shape;88;p18"/>
          <p:cNvPicPr preferRelativeResize="0"/>
          <p:nvPr/>
        </p:nvPicPr>
        <p:blipFill rotWithShape="1">
          <a:blip r:embed="rId6">
            <a:alphaModFix/>
          </a:blip>
          <a:srcRect l="6937" b="12355"/>
          <a:stretch/>
        </p:blipFill>
        <p:spPr>
          <a:xfrm flipH="1">
            <a:off x="7776224" y="4135179"/>
            <a:ext cx="1367776" cy="100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7">
            <a:alphaModFix/>
          </a:blip>
          <a:srcRect t="38054" r="15307"/>
          <a:stretch/>
        </p:blipFill>
        <p:spPr>
          <a:xfrm flipH="1">
            <a:off x="-1" y="0"/>
            <a:ext cx="1250777" cy="93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8259536" y="4907565"/>
            <a:ext cx="795101" cy="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9">
            <a:alphaModFix/>
          </a:blip>
          <a:srcRect t="17748" r="18713"/>
          <a:stretch/>
        </p:blipFill>
        <p:spPr>
          <a:xfrm flipH="1">
            <a:off x="0" y="0"/>
            <a:ext cx="1250778" cy="118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10">
            <a:alphaModFix/>
          </a:blip>
          <a:srcRect l="1" r="8665"/>
          <a:stretch/>
        </p:blipFill>
        <p:spPr>
          <a:xfrm flipH="1">
            <a:off x="0" y="758885"/>
            <a:ext cx="311169" cy="3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11">
            <a:alphaModFix/>
          </a:blip>
          <a:srcRect r="31405" b="12530"/>
          <a:stretch/>
        </p:blipFill>
        <p:spPr>
          <a:xfrm>
            <a:off x="8428430" y="3602853"/>
            <a:ext cx="715570" cy="154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6">
            <a:alphaModFix/>
          </a:blip>
          <a:srcRect r="21135" b="41138"/>
          <a:stretch/>
        </p:blipFill>
        <p:spPr>
          <a:xfrm rot="10800000">
            <a:off x="0" y="0"/>
            <a:ext cx="1625463" cy="59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7">
            <a:alphaModFix/>
          </a:blip>
          <a:srcRect l="13896" t="36163"/>
          <a:stretch/>
        </p:blipFill>
        <p:spPr>
          <a:xfrm>
            <a:off x="-1" y="0"/>
            <a:ext cx="1077433" cy="73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8">
            <a:alphaModFix/>
          </a:blip>
          <a:srcRect t="7078" r="52986"/>
          <a:stretch/>
        </p:blipFill>
        <p:spPr>
          <a:xfrm rot="5400000">
            <a:off x="7895827" y="3895326"/>
            <a:ext cx="772883" cy="17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0207" y="4774900"/>
            <a:ext cx="1116720" cy="7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10">
            <a:alphaModFix/>
          </a:blip>
          <a:srcRect t="47362" r="37908" b="1"/>
          <a:stretch/>
        </p:blipFill>
        <p:spPr>
          <a:xfrm rot="5400000">
            <a:off x="8249402" y="4248901"/>
            <a:ext cx="862073" cy="92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6">
            <a:alphaModFix/>
          </a:blip>
          <a:srcRect t="50000" r="13249"/>
          <a:stretch/>
        </p:blipFill>
        <p:spPr>
          <a:xfrm>
            <a:off x="7155588" y="0"/>
            <a:ext cx="1988412" cy="117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7">
            <a:alphaModFix/>
          </a:blip>
          <a:srcRect l="2312" t="60846" r="44351" b="18031"/>
          <a:stretch/>
        </p:blipFill>
        <p:spPr>
          <a:xfrm rot="10800000">
            <a:off x="0" y="4057037"/>
            <a:ext cx="1413683" cy="10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8">
            <a:alphaModFix/>
          </a:blip>
          <a:srcRect t="19994" r="24150"/>
          <a:stretch/>
        </p:blipFill>
        <p:spPr>
          <a:xfrm>
            <a:off x="8090914" y="0"/>
            <a:ext cx="1053086" cy="1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8">
            <a:alphaModFix/>
          </a:blip>
          <a:srcRect l="41191" b="12058"/>
          <a:stretch/>
        </p:blipFill>
        <p:spPr>
          <a:xfrm>
            <a:off x="0" y="3594551"/>
            <a:ext cx="816476" cy="15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43076" y="400323"/>
            <a:ext cx="1135027" cy="10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0844" y="4532589"/>
            <a:ext cx="519110" cy="4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6">
            <a:alphaModFix/>
          </a:blip>
          <a:srcRect l="-17" r="-16"/>
          <a:stretch/>
        </p:blipFill>
        <p:spPr>
          <a:xfrm>
            <a:off x="6492600" y="0"/>
            <a:ext cx="2651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8100000" flipH="1">
            <a:off x="1137418" y="946103"/>
            <a:ext cx="1701702" cy="17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6">
            <a:alphaModFix/>
          </a:blip>
          <a:srcRect l="17195" b="39113"/>
          <a:stretch/>
        </p:blipFill>
        <p:spPr>
          <a:xfrm>
            <a:off x="0" y="4058142"/>
            <a:ext cx="1819275" cy="10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7">
            <a:alphaModFix/>
          </a:blip>
          <a:srcRect l="-21" t="49329" r="27703" b="-1"/>
          <a:stretch/>
        </p:blipFill>
        <p:spPr>
          <a:xfrm>
            <a:off x="7394585" y="0"/>
            <a:ext cx="1749416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8100000" flipH="1">
            <a:off x="1449722" y="4427547"/>
            <a:ext cx="492919" cy="50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9">
            <a:alphaModFix/>
          </a:blip>
          <a:srcRect t="40570" r="44723"/>
          <a:stretch/>
        </p:blipFill>
        <p:spPr>
          <a:xfrm>
            <a:off x="8282146" y="0"/>
            <a:ext cx="861854" cy="117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10">
            <a:alphaModFix/>
          </a:blip>
          <a:srcRect l="23115" b="16690"/>
          <a:stretch/>
        </p:blipFill>
        <p:spPr>
          <a:xfrm>
            <a:off x="0" y="4349317"/>
            <a:ext cx="794183" cy="794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6">
            <a:alphaModFix/>
          </a:blip>
          <a:srcRect r="9026"/>
          <a:stretch/>
        </p:blipFill>
        <p:spPr>
          <a:xfrm>
            <a:off x="7339478" y="3451577"/>
            <a:ext cx="1804522" cy="155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5930" y="4227910"/>
            <a:ext cx="949342" cy="6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49235" y="3382148"/>
            <a:ext cx="1394765" cy="176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>
            <a:spLocks noGrp="1"/>
          </p:cNvSpPr>
          <p:nvPr>
            <p:ph type="pic" idx="2"/>
          </p:nvPr>
        </p:nvSpPr>
        <p:spPr>
          <a:xfrm>
            <a:off x="0" y="0"/>
            <a:ext cx="4071258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0" y="3955631"/>
            <a:ext cx="1513906" cy="118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7">
            <a:alphaModFix/>
          </a:blip>
          <a:srcRect t="6507" r="56903" b="33554"/>
          <a:stretch/>
        </p:blipFill>
        <p:spPr>
          <a:xfrm rot="-5400000">
            <a:off x="7533837" y="-739538"/>
            <a:ext cx="870625" cy="23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 flipH="1">
            <a:off x="528083" y="4817445"/>
            <a:ext cx="1116720" cy="7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9">
            <a:alphaModFix/>
          </a:blip>
          <a:srcRect l="53" t="-82" r="54" b="-82"/>
          <a:stretch/>
        </p:blipFill>
        <p:spPr>
          <a:xfrm rot="10800000" flipH="1">
            <a:off x="296234" y="4149739"/>
            <a:ext cx="332256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10">
            <a:alphaModFix/>
          </a:blip>
          <a:srcRect l="9384" t="17336"/>
          <a:stretch/>
        </p:blipFill>
        <p:spPr>
          <a:xfrm rot="10800000" flipH="1">
            <a:off x="0" y="3687496"/>
            <a:ext cx="1263868" cy="145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11">
            <a:alphaModFix/>
          </a:blip>
          <a:srcRect r="12704" b="22083"/>
          <a:stretch/>
        </p:blipFill>
        <p:spPr>
          <a:xfrm rot="10800000" flipH="1">
            <a:off x="7469767" y="0"/>
            <a:ext cx="1674233" cy="129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6">
            <a:alphaModFix/>
          </a:blip>
          <a:srcRect l="1" t="7078" r="81174" b="14721"/>
          <a:stretch/>
        </p:blipFill>
        <p:spPr>
          <a:xfrm rot="-5400000" flipH="1">
            <a:off x="989036" y="3617934"/>
            <a:ext cx="536531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7">
            <a:alphaModFix/>
          </a:blip>
          <a:srcRect l="18788" t="1" b="62198"/>
          <a:stretch/>
        </p:blipFill>
        <p:spPr>
          <a:xfrm rot="10800000">
            <a:off x="7749233" y="-1"/>
            <a:ext cx="1394765" cy="52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1589" y="165647"/>
            <a:ext cx="1135027" cy="10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9">
            <a:alphaModFix/>
          </a:blip>
          <a:srcRect l="15296" b="29404"/>
          <a:stretch/>
        </p:blipFill>
        <p:spPr>
          <a:xfrm rot="10800000">
            <a:off x="8364873" y="-1"/>
            <a:ext cx="779127" cy="59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10">
            <a:alphaModFix/>
          </a:blip>
          <a:srcRect r="15680" b="37013"/>
          <a:stretch/>
        </p:blipFill>
        <p:spPr>
          <a:xfrm flipH="1">
            <a:off x="0" y="4232871"/>
            <a:ext cx="1297450" cy="91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6">
            <a:alphaModFix/>
          </a:blip>
          <a:srcRect r="21135" b="41138"/>
          <a:stretch/>
        </p:blipFill>
        <p:spPr>
          <a:xfrm>
            <a:off x="7518538" y="4544956"/>
            <a:ext cx="1625463" cy="59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7">
            <a:alphaModFix/>
          </a:blip>
          <a:srcRect l="13896" t="36163"/>
          <a:stretch/>
        </p:blipFill>
        <p:spPr>
          <a:xfrm rot="10800000">
            <a:off x="8066568" y="4406305"/>
            <a:ext cx="1077433" cy="73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8">
            <a:alphaModFix/>
          </a:blip>
          <a:srcRect t="7078" r="52986"/>
          <a:stretch/>
        </p:blipFill>
        <p:spPr>
          <a:xfrm rot="-5400000">
            <a:off x="475290" y="-475291"/>
            <a:ext cx="772883" cy="17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617073" y="292756"/>
            <a:ext cx="1116720" cy="7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10">
            <a:alphaModFix/>
          </a:blip>
          <a:srcRect t="47362" r="37908" b="1"/>
          <a:stretch/>
        </p:blipFill>
        <p:spPr>
          <a:xfrm rot="-5400000">
            <a:off x="32525" y="-32525"/>
            <a:ext cx="862073" cy="92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6">
            <a:alphaModFix/>
          </a:blip>
          <a:srcRect l="16274" t="80672" r="13250"/>
          <a:stretch/>
        </p:blipFill>
        <p:spPr>
          <a:xfrm rot="10800000" flipH="1">
            <a:off x="6943076" y="4524375"/>
            <a:ext cx="2200924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7">
            <a:alphaModFix/>
          </a:blip>
          <a:srcRect l="2312" t="60846" r="44351" b="18031"/>
          <a:stretch/>
        </p:blipFill>
        <p:spPr>
          <a:xfrm flipH="1">
            <a:off x="0" y="0"/>
            <a:ext cx="1413683" cy="10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8">
            <a:alphaModFix/>
          </a:blip>
          <a:srcRect t="19994" r="71494"/>
          <a:stretch/>
        </p:blipFill>
        <p:spPr>
          <a:xfrm rot="5400000">
            <a:off x="8241509" y="4241010"/>
            <a:ext cx="395780" cy="1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8">
            <a:alphaModFix/>
          </a:blip>
          <a:srcRect l="41191" b="12058"/>
          <a:stretch/>
        </p:blipFill>
        <p:spPr>
          <a:xfrm rot="10800000" flipH="1">
            <a:off x="0" y="0"/>
            <a:ext cx="816476" cy="15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 flipH="1">
            <a:off x="816475" y="265935"/>
            <a:ext cx="400096" cy="3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771425" y="4829175"/>
            <a:ext cx="1135027" cy="10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>
  <p:cSld name="15_PPTMON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6">
            <a:alphaModFix/>
          </a:blip>
          <a:srcRect l="17195" t="1" b="78660"/>
          <a:stretch/>
        </p:blipFill>
        <p:spPr>
          <a:xfrm>
            <a:off x="0" y="4763111"/>
            <a:ext cx="1819275" cy="38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7">
            <a:alphaModFix/>
          </a:blip>
          <a:srcRect l="8510" t="71594" r="27703" b="-1"/>
          <a:stretch/>
        </p:blipFill>
        <p:spPr>
          <a:xfrm>
            <a:off x="7600949" y="0"/>
            <a:ext cx="1543051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8100000" flipH="1">
            <a:off x="1404021" y="4815606"/>
            <a:ext cx="341112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9">
            <a:alphaModFix/>
          </a:blip>
          <a:srcRect t="50682" r="66716"/>
          <a:stretch/>
        </p:blipFill>
        <p:spPr>
          <a:xfrm>
            <a:off x="8625046" y="0"/>
            <a:ext cx="518954" cy="97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0">
            <a:alphaModFix/>
          </a:blip>
          <a:srcRect l="23115" b="16690"/>
          <a:stretch/>
        </p:blipFill>
        <p:spPr>
          <a:xfrm>
            <a:off x="0" y="4349317"/>
            <a:ext cx="794183" cy="794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>
            <a:spLocks noGrp="1"/>
          </p:cNvSpPr>
          <p:nvPr>
            <p:ph type="pic" idx="2"/>
          </p:nvPr>
        </p:nvSpPr>
        <p:spPr>
          <a:xfrm>
            <a:off x="756268" y="1450182"/>
            <a:ext cx="3642871" cy="1685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7" name="Google Shape;177;p29"/>
          <p:cNvSpPr>
            <a:spLocks noGrp="1"/>
          </p:cNvSpPr>
          <p:nvPr>
            <p:ph type="pic" idx="3"/>
          </p:nvPr>
        </p:nvSpPr>
        <p:spPr>
          <a:xfrm>
            <a:off x="4744862" y="1450182"/>
            <a:ext cx="3642871" cy="1685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8" name="Google Shape;178;p29"/>
          <p:cNvPicPr preferRelativeResize="0"/>
          <p:nvPr/>
        </p:nvPicPr>
        <p:blipFill rotWithShape="1">
          <a:blip r:embed="rId6">
            <a:alphaModFix/>
          </a:blip>
          <a:srcRect l="1" t="7078" r="81174" b="14721"/>
          <a:stretch/>
        </p:blipFill>
        <p:spPr>
          <a:xfrm rot="5400000">
            <a:off x="7618434" y="3617934"/>
            <a:ext cx="536531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7">
            <a:alphaModFix/>
          </a:blip>
          <a:srcRect r="15680" b="37013"/>
          <a:stretch/>
        </p:blipFill>
        <p:spPr>
          <a:xfrm>
            <a:off x="7846551" y="4232871"/>
            <a:ext cx="1297450" cy="91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8">
            <a:alphaModFix/>
          </a:blip>
          <a:srcRect r="21135" b="41138"/>
          <a:stretch/>
        </p:blipFill>
        <p:spPr>
          <a:xfrm rot="10800000">
            <a:off x="0" y="0"/>
            <a:ext cx="1625463" cy="59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9">
            <a:alphaModFix/>
          </a:blip>
          <a:srcRect l="13896" t="36163"/>
          <a:stretch/>
        </p:blipFill>
        <p:spPr>
          <a:xfrm>
            <a:off x="0" y="0"/>
            <a:ext cx="1077433" cy="73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6">
            <a:alphaModFix/>
          </a:blip>
          <a:srcRect r="9026"/>
          <a:stretch/>
        </p:blipFill>
        <p:spPr>
          <a:xfrm flipH="1">
            <a:off x="-1" y="3451577"/>
            <a:ext cx="1804522" cy="155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978727" y="4227910"/>
            <a:ext cx="949342" cy="6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-1" y="3382148"/>
            <a:ext cx="1394765" cy="176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8086061" y="4290254"/>
            <a:ext cx="492919" cy="50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10">
            <a:alphaModFix/>
          </a:blip>
          <a:srcRect l="10934" r="28372" b="50000"/>
          <a:stretch/>
        </p:blipFill>
        <p:spPr>
          <a:xfrm rot="10800000">
            <a:off x="8086060" y="-1"/>
            <a:ext cx="1057940" cy="110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PTMON slide">
  <p:cSld name="17_PPTMON slid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6">
            <a:alphaModFix/>
          </a:blip>
          <a:srcRect l="1" t="25626" r="78451" b="33554"/>
          <a:stretch/>
        </p:blipFill>
        <p:spPr>
          <a:xfrm rot="-5400000">
            <a:off x="7998715" y="-655427"/>
            <a:ext cx="489859" cy="180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7">
            <a:alphaModFix/>
          </a:blip>
          <a:srcRect l="19185" t="15474" r="28030" b="41802"/>
          <a:stretch/>
        </p:blipFill>
        <p:spPr>
          <a:xfrm rot="10800000" flipH="1">
            <a:off x="8131629" y="-1"/>
            <a:ext cx="1012371" cy="70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8">
            <a:alphaModFix/>
          </a:blip>
          <a:srcRect l="1" t="7078" r="81174" b="14721"/>
          <a:stretch/>
        </p:blipFill>
        <p:spPr>
          <a:xfrm rot="-5400000" flipH="1">
            <a:off x="989036" y="3617934"/>
            <a:ext cx="536531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9">
            <a:alphaModFix/>
          </a:blip>
          <a:srcRect r="15680" b="37013"/>
          <a:stretch/>
        </p:blipFill>
        <p:spPr>
          <a:xfrm flipH="1">
            <a:off x="0" y="4232871"/>
            <a:ext cx="1297450" cy="91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>
            <a:spLocks noGrp="1"/>
          </p:cNvSpPr>
          <p:nvPr>
            <p:ph type="pic" idx="2"/>
          </p:nvPr>
        </p:nvSpPr>
        <p:spPr>
          <a:xfrm>
            <a:off x="1614377" y="794564"/>
            <a:ext cx="1646020" cy="3571384"/>
          </a:xfrm>
          <a:prstGeom prst="roundRect">
            <a:avLst>
              <a:gd name="adj" fmla="val 14137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6">
            <a:alphaModFix/>
          </a:blip>
          <a:srcRect l="16274" t="84158" r="13250"/>
          <a:stretch/>
        </p:blipFill>
        <p:spPr>
          <a:xfrm flipH="1">
            <a:off x="-1" y="-1"/>
            <a:ext cx="2200924" cy="50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7">
            <a:alphaModFix/>
          </a:blip>
          <a:srcRect t="19994" r="71494"/>
          <a:stretch/>
        </p:blipFill>
        <p:spPr>
          <a:xfrm rot="-5400000">
            <a:off x="506710" y="-506710"/>
            <a:ext cx="395780" cy="1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 flipH="1">
            <a:off x="976291" y="343475"/>
            <a:ext cx="1135027" cy="10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9">
            <a:alphaModFix/>
          </a:blip>
          <a:srcRect l="17195" t="1" b="75601"/>
          <a:stretch/>
        </p:blipFill>
        <p:spPr>
          <a:xfrm flipH="1">
            <a:off x="7324725" y="4708583"/>
            <a:ext cx="1819275" cy="43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8100000">
            <a:off x="7398868" y="4561267"/>
            <a:ext cx="341112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11">
            <a:alphaModFix/>
          </a:blip>
          <a:srcRect l="23115" b="35841"/>
          <a:stretch/>
        </p:blipFill>
        <p:spPr>
          <a:xfrm flipH="1">
            <a:off x="8349816" y="4531880"/>
            <a:ext cx="794183" cy="6116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>
            <a:spLocks noGrp="1"/>
          </p:cNvSpPr>
          <p:nvPr>
            <p:ph type="pic" idx="2"/>
          </p:nvPr>
        </p:nvSpPr>
        <p:spPr>
          <a:xfrm>
            <a:off x="1150109" y="710814"/>
            <a:ext cx="2790395" cy="3721872"/>
          </a:xfrm>
          <a:prstGeom prst="roundRect">
            <a:avLst>
              <a:gd name="adj" fmla="val 137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PTMON slide">
  <p:cSld name="19_PPTMON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6">
            <a:alphaModFix/>
          </a:blip>
          <a:srcRect l="1" t="7078" r="84024" b="14721"/>
          <a:stretch/>
        </p:blipFill>
        <p:spPr>
          <a:xfrm rot="5400000" flipH="1">
            <a:off x="7659041" y="-1029644"/>
            <a:ext cx="455314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7">
            <a:alphaModFix/>
          </a:blip>
          <a:srcRect l="18788" b="65135"/>
          <a:stretch/>
        </p:blipFill>
        <p:spPr>
          <a:xfrm>
            <a:off x="0" y="4657682"/>
            <a:ext cx="1394765" cy="48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9651" y="4900591"/>
            <a:ext cx="1135027" cy="10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9">
            <a:alphaModFix/>
          </a:blip>
          <a:srcRect l="15296" b="29404"/>
          <a:stretch/>
        </p:blipFill>
        <p:spPr>
          <a:xfrm>
            <a:off x="0" y="4544228"/>
            <a:ext cx="779127" cy="59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10">
            <a:alphaModFix/>
          </a:blip>
          <a:srcRect r="31244" b="54332"/>
          <a:stretch/>
        </p:blipFill>
        <p:spPr>
          <a:xfrm rot="10800000" flipH="1">
            <a:off x="8086037" y="-1"/>
            <a:ext cx="1057962" cy="66025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>
            <a:spLocks noGrp="1"/>
          </p:cNvSpPr>
          <p:nvPr>
            <p:ph type="pic" idx="2"/>
          </p:nvPr>
        </p:nvSpPr>
        <p:spPr>
          <a:xfrm>
            <a:off x="1347155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custom">
  <p:cSld name="PPTMON custom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 r="25544"/>
          <a:stretch/>
        </p:blipFill>
        <p:spPr>
          <a:xfrm>
            <a:off x="4711807" y="5237220"/>
            <a:ext cx="1134032" cy="1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>
            <a:hlinkClick r:id="rId4"/>
          </p:cNvPr>
          <p:cNvSpPr txBox="1"/>
          <p:nvPr/>
        </p:nvSpPr>
        <p:spPr>
          <a:xfrm>
            <a:off x="3298161" y="5260331"/>
            <a:ext cx="169225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Presentation template by</a:t>
            </a:r>
            <a:endParaRPr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gif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1099456" y="2017423"/>
            <a:ext cx="694508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dirty="0">
                <a:solidFill>
                  <a:srgbClr val="535250"/>
                </a:solidFill>
                <a:latin typeface="Arial Black"/>
                <a:ea typeface="Arial Black"/>
                <a:cs typeface="Arial Black"/>
                <a:sym typeface="Arial Black"/>
              </a:rPr>
              <a:t>Ottega-Gaeanta</a:t>
            </a:r>
            <a:endParaRPr sz="4500" dirty="0">
              <a:solidFill>
                <a:srgbClr val="53525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1099456" y="4079915"/>
            <a:ext cx="694508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6팀 B4A1</a:t>
            </a:r>
            <a:endParaRPr sz="1500" b="1" dirty="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092863" y="4403033"/>
            <a:ext cx="6945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이재영(팀장) 김백준 김준환 정범진 정종우</a:t>
            </a:r>
            <a:endParaRPr sz="1500" b="1" dirty="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선호 스타일 선택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00" y="1052403"/>
            <a:ext cx="6332800" cy="312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3637308" y="4176979"/>
            <a:ext cx="2108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선호 스타일 선택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선호 스타일 선택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3440375" y="3830043"/>
            <a:ext cx="345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이미지의 입체 효과 </a:t>
            </a:r>
            <a:r>
              <a:rPr lang="ko" sz="1800" dirty="0" smtClean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구현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00" y="975888"/>
            <a:ext cx="57150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선호 스타일 선택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471" y="2554435"/>
            <a:ext cx="831598" cy="83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3" y="1452826"/>
            <a:ext cx="1933212" cy="1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2450" y="1452830"/>
            <a:ext cx="1037924" cy="1040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47"/>
          <p:cNvGrpSpPr/>
          <p:nvPr/>
        </p:nvGrpSpPr>
        <p:grpSpPr>
          <a:xfrm>
            <a:off x="5425475" y="1452825"/>
            <a:ext cx="3006650" cy="2577073"/>
            <a:chOff x="5425475" y="1452825"/>
            <a:chExt cx="3006650" cy="2577073"/>
          </a:xfrm>
        </p:grpSpPr>
        <p:pic>
          <p:nvPicPr>
            <p:cNvPr id="346" name="Google Shape;346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5475" y="1452825"/>
              <a:ext cx="1933210" cy="193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91387" y="1452825"/>
              <a:ext cx="1040738" cy="104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9573" y="2554446"/>
              <a:ext cx="831584" cy="8315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7"/>
            <p:cNvSpPr txBox="1"/>
            <p:nvPr/>
          </p:nvSpPr>
          <p:spPr>
            <a:xfrm>
              <a:off x="5637261" y="3568263"/>
              <a:ext cx="26973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dirty="0"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rPr>
                <a:t>입체 효과 map 이미지 제작</a:t>
              </a:r>
              <a:endParaRPr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endParaRPr>
            </a:p>
          </p:txBody>
        </p:sp>
      </p:grpSp>
      <p:sp>
        <p:nvSpPr>
          <p:cNvPr id="350" name="Google Shape;350;p47"/>
          <p:cNvSpPr txBox="1"/>
          <p:nvPr/>
        </p:nvSpPr>
        <p:spPr>
          <a:xfrm>
            <a:off x="1581672" y="3573175"/>
            <a:ext cx="1320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원본 이미지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grpSp>
        <p:nvGrpSpPr>
          <p:cNvPr id="351" name="Google Shape;351;p47"/>
          <p:cNvGrpSpPr/>
          <p:nvPr/>
        </p:nvGrpSpPr>
        <p:grpSpPr>
          <a:xfrm>
            <a:off x="3993128" y="1937335"/>
            <a:ext cx="1179600" cy="964190"/>
            <a:chOff x="3993128" y="1937335"/>
            <a:chExt cx="1179600" cy="964190"/>
          </a:xfrm>
        </p:grpSpPr>
        <p:pic>
          <p:nvPicPr>
            <p:cNvPr id="352" name="Google Shape;352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93128" y="1937335"/>
              <a:ext cx="1179600" cy="448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7"/>
            <p:cNvSpPr txBox="1"/>
            <p:nvPr/>
          </p:nvSpPr>
          <p:spPr>
            <a:xfrm>
              <a:off x="4439800" y="2408925"/>
              <a:ext cx="483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EA1F64"/>
                  </a:solidFill>
                  <a:latin typeface="Pretendard" panose="02000803000000020004" pitchFamily="2" charset="-127"/>
                  <a:ea typeface="Pretendard" panose="02000803000000020004" pitchFamily="2" charset="-127"/>
                </a:rPr>
                <a:t>+</a:t>
              </a:r>
              <a:endParaRPr sz="2000">
                <a:solidFill>
                  <a:srgbClr val="EA1F64"/>
                </a:solidFill>
                <a:latin typeface="Pretendard" panose="02000803000000020004" pitchFamily="2" charset="-127"/>
                <a:ea typeface="Pretendard" panose="02000803000000020004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스타일 검색 기능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20725"/>
            <a:ext cx="8863583" cy="4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763" y="818025"/>
            <a:ext cx="5730477" cy="32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3294792" y="4427601"/>
            <a:ext cx="2723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조건에 맞는 검색 결과화면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336" y="715900"/>
            <a:ext cx="6093326" cy="37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스타일 검색 기능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4291422" y="3998244"/>
            <a:ext cx="2723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상세보기 화면2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5" y="1413475"/>
            <a:ext cx="2560317" cy="2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6" y="1413475"/>
            <a:ext cx="4903651" cy="25292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50"/>
          <p:cNvCxnSpPr/>
          <p:nvPr/>
        </p:nvCxnSpPr>
        <p:spPr>
          <a:xfrm>
            <a:off x="3155185" y="2678087"/>
            <a:ext cx="4548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6" name="Google Shape;376;p50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스타일 검색 기능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382583" y="3998245"/>
            <a:ext cx="2723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상세보기 화면1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0" y="1625174"/>
            <a:ext cx="3763049" cy="20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100" y="1357250"/>
            <a:ext cx="2566850" cy="25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63600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스타일 검색 기능</a:t>
            </a:r>
            <a:endParaRPr sz="12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4670488" y="2460150"/>
            <a:ext cx="632400" cy="223200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400" y="1852350"/>
            <a:ext cx="718600" cy="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1034428" y="3794698"/>
            <a:ext cx="258969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120만건의 패션 데이터셋 </a:t>
            </a:r>
            <a:endParaRPr sz="18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6427780" y="3656199"/>
            <a:ext cx="158382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필요한 데이터 속성 추출 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색 조합 평가</a:t>
            </a:r>
            <a:endParaRPr sz="27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/>
        </p:nvSpPr>
        <p:spPr>
          <a:xfrm>
            <a:off x="4935988" y="820350"/>
            <a:ext cx="2579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803000000020004" pitchFamily="2" charset="-127"/>
              <a:ea typeface="Pretendard" panose="02000803000000020004" pitchFamily="2" charset="-127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1735925" y="820350"/>
            <a:ext cx="25797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2059625" y="805050"/>
            <a:ext cx="196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웹캠을 활용한 캡쳐 방식</a:t>
            </a:r>
            <a:endParaRPr sz="12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5195475" y="805050"/>
            <a:ext cx="21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이미지 파일 업로드 방식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색 조합 평가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50" y="1228275"/>
            <a:ext cx="2579574" cy="232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53"/>
          <p:cNvGrpSpPr/>
          <p:nvPr/>
        </p:nvGrpSpPr>
        <p:grpSpPr>
          <a:xfrm>
            <a:off x="1734975" y="1228266"/>
            <a:ext cx="2579576" cy="2324959"/>
            <a:chOff x="1475425" y="1418741"/>
            <a:chExt cx="2579576" cy="2324959"/>
          </a:xfrm>
        </p:grpSpPr>
        <p:pic>
          <p:nvPicPr>
            <p:cNvPr id="406" name="Google Shape;40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5425" y="1418741"/>
              <a:ext cx="2579576" cy="2324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1950" y="1806417"/>
              <a:ext cx="2330250" cy="16145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53"/>
          <p:cNvSpPr txBox="1"/>
          <p:nvPr/>
        </p:nvSpPr>
        <p:spPr>
          <a:xfrm>
            <a:off x="1899050" y="3724275"/>
            <a:ext cx="25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AutoCount</a:t>
            </a:r>
            <a:r>
              <a:rPr lang="ko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기능 적용</a:t>
            </a:r>
            <a:endParaRPr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2094305" y="3973125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버튼 클릭 </a:t>
            </a:r>
            <a:r>
              <a:rPr lang="ko" sz="1200" b="1" dirty="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5초</a:t>
            </a:r>
            <a:r>
              <a:rPr lang="ko" sz="1200" dirty="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후 자동 촬영</a:t>
            </a:r>
            <a:endParaRPr sz="12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5088375" y="3724275"/>
            <a:ext cx="25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Drag&amp;Drop </a:t>
            </a:r>
            <a:r>
              <a:rPr lang="ko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방식 적용</a:t>
            </a:r>
            <a:endParaRPr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5283629" y="3973125"/>
            <a:ext cx="244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로컬 이미지 </a:t>
            </a:r>
            <a:r>
              <a:rPr lang="ko" sz="1200" b="1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끌어서</a:t>
            </a:r>
            <a:r>
              <a:rPr lang="ko" sz="12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업로드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2097057" y="4179075"/>
            <a:ext cx="225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혼자서도 서비스 이용 가능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5283630" y="4179075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업로드 이미지 </a:t>
            </a:r>
            <a:r>
              <a:rPr lang="ko" sz="1200" b="1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미리보기</a:t>
            </a:r>
            <a:r>
              <a:rPr lang="ko" sz="12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기능 제공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69" y="1867614"/>
            <a:ext cx="2790318" cy="47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075" y="2547257"/>
            <a:ext cx="2841013" cy="47446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13" y="1505133"/>
            <a:ext cx="1859883" cy="185988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870" y="1379025"/>
            <a:ext cx="989055" cy="98905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3872" y="2571760"/>
            <a:ext cx="989055" cy="98905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Google Shape;423;p54"/>
          <p:cNvSpPr/>
          <p:nvPr/>
        </p:nvSpPr>
        <p:spPr>
          <a:xfrm rot="-2176">
            <a:off x="2615375" y="2361407"/>
            <a:ext cx="474000" cy="185700"/>
          </a:xfrm>
          <a:prstGeom prst="notchedRightArrow">
            <a:avLst>
              <a:gd name="adj1" fmla="val 50000"/>
              <a:gd name="adj2" fmla="val 70342"/>
            </a:avLst>
          </a:prstGeom>
          <a:solidFill>
            <a:srgbClr val="C27BA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76200" dir="20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424" name="Google Shape;424;p54"/>
          <p:cNvSpPr/>
          <p:nvPr/>
        </p:nvSpPr>
        <p:spPr>
          <a:xfrm rot="-2010">
            <a:off x="4572000" y="2342216"/>
            <a:ext cx="513000" cy="185700"/>
          </a:xfrm>
          <a:prstGeom prst="notchedRightArrow">
            <a:avLst>
              <a:gd name="adj1" fmla="val 50000"/>
              <a:gd name="adj2" fmla="val 70342"/>
            </a:avLst>
          </a:prstGeom>
          <a:solidFill>
            <a:srgbClr val="C27BA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76200" dir="20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2112625" y="3764500"/>
            <a:ext cx="524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ko" sz="150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Mask-RCNN</a:t>
            </a:r>
            <a:r>
              <a:rPr lang="ko" sz="15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Model 사용하여 상의, 하의, 아우터, 드레스 분리  </a:t>
            </a:r>
            <a:endParaRPr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2307873" y="4013350"/>
            <a:ext cx="353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-&gt; </a:t>
            </a:r>
            <a:r>
              <a:rPr lang="ko" sz="150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Pillow</a:t>
            </a:r>
            <a:r>
              <a:rPr lang="ko" sz="15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Library 사용하여 색 추출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색 조합 평가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1499505" y="1121968"/>
            <a:ext cx="6134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Contents</a:t>
            </a:r>
            <a:endParaRPr sz="3000" dirty="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2668034" y="2459962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기획 배경</a:t>
            </a:r>
            <a:endParaRPr sz="1800" dirty="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1946762" y="2443349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01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2668034" y="3046606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UCC</a:t>
            </a: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1946762" y="3029993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02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2668034" y="3633250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기능 소개</a:t>
            </a: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1946762" y="3616637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03</a:t>
            </a:r>
            <a:endParaRPr sz="180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470583" y="2466556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기능 시연</a:t>
            </a: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4749311" y="2449943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04</a:t>
            </a:r>
            <a:endParaRPr sz="180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5470575" y="3053200"/>
            <a:ext cx="228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기술스택 &amp; 아키텍처</a:t>
            </a: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4749311" y="3036587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05</a:t>
            </a:r>
            <a:endParaRPr sz="180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5470583" y="3639844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 소개</a:t>
            </a:r>
            <a:endParaRPr sz="180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4749311" y="3623231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2">
                    <a:lumMod val="7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06</a:t>
            </a:r>
            <a:endParaRPr sz="1800">
              <a:solidFill>
                <a:schemeClr val="accent2">
                  <a:lumMod val="75000"/>
                </a:schemeClr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413" y="960625"/>
            <a:ext cx="7199577" cy="35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/>
        </p:nvSpPr>
        <p:spPr>
          <a:xfrm>
            <a:off x="1963972" y="3944215"/>
            <a:ext cx="16444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색 조합표 확인</a:t>
            </a:r>
            <a:endParaRPr sz="1800" dirty="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3905897" y="3944215"/>
            <a:ext cx="16444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결과 등급 확인</a:t>
            </a:r>
            <a:endParaRPr sz="18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5899022" y="3944215"/>
            <a:ext cx="16444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유사스타일 검색</a:t>
            </a:r>
            <a:endParaRPr sz="18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36" name="Google Shape;436;p55"/>
          <p:cNvSpPr txBox="1"/>
          <p:nvPr/>
        </p:nvSpPr>
        <p:spPr>
          <a:xfrm>
            <a:off x="155225" y="182025"/>
            <a:ext cx="12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색 조합 평가 결과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패피티아이</a:t>
            </a:r>
            <a:endParaRPr sz="27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42" name="Google Shape;442;p56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/>
        </p:nvSpPr>
        <p:spPr>
          <a:xfrm>
            <a:off x="3377100" y="4436600"/>
            <a:ext cx="345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패션 유형 및 스타일 선호도 검사</a:t>
            </a:r>
            <a:endParaRPr sz="13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48" name="Google Shape;4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788513"/>
            <a:ext cx="70866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7"/>
          <p:cNvSpPr txBox="1"/>
          <p:nvPr/>
        </p:nvSpPr>
        <p:spPr>
          <a:xfrm>
            <a:off x="3377100" y="4021100"/>
            <a:ext cx="345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rgbClr val="FFC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F</a:t>
            </a:r>
            <a:r>
              <a:rPr lang="ko" sz="1600" dirty="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ASHION </a:t>
            </a:r>
            <a:r>
              <a:rPr lang="ko" sz="2100" b="1" dirty="0">
                <a:solidFill>
                  <a:srgbClr val="FFC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P</a:t>
            </a:r>
            <a:r>
              <a:rPr lang="ko" sz="1600" dirty="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EOPLE + </a:t>
            </a:r>
            <a:r>
              <a:rPr lang="ko" sz="1600" dirty="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MB</a:t>
            </a:r>
            <a:r>
              <a:rPr lang="ko" sz="2100" b="1" dirty="0">
                <a:solidFill>
                  <a:srgbClr val="FFC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TI</a:t>
            </a:r>
            <a:endParaRPr sz="2100" b="1" dirty="0">
              <a:solidFill>
                <a:srgbClr val="FFC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50" name="Google Shape;450;p57"/>
          <p:cNvSpPr txBox="1"/>
          <p:nvPr/>
        </p:nvSpPr>
        <p:spPr>
          <a:xfrm>
            <a:off x="2091200" y="4098475"/>
            <a:ext cx="1285800" cy="723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FPTI</a:t>
            </a:r>
            <a:endParaRPr sz="3500" b="1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패피티아이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/>
        </p:nvSpPr>
        <p:spPr>
          <a:xfrm>
            <a:off x="7540200" y="933850"/>
            <a:ext cx="42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X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7851025" y="779950"/>
            <a:ext cx="102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13</a:t>
            </a:r>
            <a:endParaRPr sz="4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8" name="Google Shape;458;p58"/>
          <p:cNvSpPr txBox="1"/>
          <p:nvPr/>
        </p:nvSpPr>
        <p:spPr>
          <a:xfrm>
            <a:off x="7616400" y="1342400"/>
            <a:ext cx="117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Questions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1719525" y="3882975"/>
            <a:ext cx="61266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평소 </a:t>
            </a:r>
            <a:r>
              <a:rPr lang="ko" sz="150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옷입는 스타일</a:t>
            </a:r>
            <a:r>
              <a:rPr lang="ko" sz="15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 + </a:t>
            </a:r>
            <a:r>
              <a:rPr lang="ko" sz="150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생활 습관</a:t>
            </a:r>
            <a:r>
              <a:rPr lang="ko" sz="15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을 알아볼 수 있는 질문과 답안 항목으로 구성</a:t>
            </a:r>
            <a:endParaRPr sz="15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- 최종적으로 </a:t>
            </a:r>
            <a:r>
              <a:rPr lang="ko" sz="1500">
                <a:solidFill>
                  <a:srgbClr val="C27BA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누적 합산 점수</a:t>
            </a:r>
            <a:r>
              <a:rPr lang="ko" sz="15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가 높은 캐릭터를 결과로 반환</a:t>
            </a:r>
            <a:endParaRPr sz="15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60" name="Google Shape;4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600" y="623531"/>
            <a:ext cx="4647586" cy="120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613" y="621500"/>
            <a:ext cx="916587" cy="12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/>
        </p:nvSpPr>
        <p:spPr>
          <a:xfrm>
            <a:off x="6225284" y="869517"/>
            <a:ext cx="80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...</a:t>
            </a:r>
            <a:endParaRPr sz="2000" b="1"/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150" y="1947725"/>
            <a:ext cx="3543349" cy="18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패피티아이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342" y="1211858"/>
            <a:ext cx="1837167" cy="309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248" y="1211862"/>
            <a:ext cx="1837027" cy="3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436" y="1211862"/>
            <a:ext cx="1837167" cy="30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/>
          <p:nvPr/>
        </p:nvSpPr>
        <p:spPr>
          <a:xfrm>
            <a:off x="1479450" y="707813"/>
            <a:ext cx="18369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803000000020004" pitchFamily="2" charset="-127"/>
              <a:ea typeface="Pretendard" panose="02000803000000020004" pitchFamily="2" charset="-127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1615766" y="692513"/>
            <a:ext cx="15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FPTI 결과 확인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3746863" y="723113"/>
            <a:ext cx="18369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803000000020004" pitchFamily="2" charset="-127"/>
              <a:ea typeface="Pretendard" panose="02000803000000020004" pitchFamily="2" charset="-127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3883179" y="707813"/>
            <a:ext cx="15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추천 스타일 제공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76" name="Google Shape;476;p59"/>
          <p:cNvSpPr/>
          <p:nvPr/>
        </p:nvSpPr>
        <p:spPr>
          <a:xfrm>
            <a:off x="6093248" y="723113"/>
            <a:ext cx="18369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803000000020004" pitchFamily="2" charset="-127"/>
              <a:ea typeface="Pretendard" panose="02000803000000020004" pitchFamily="2" charset="-127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6229564" y="707813"/>
            <a:ext cx="15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카카오 공유</a:t>
            </a:r>
            <a:endParaRPr sz="12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패피티아이</a:t>
            </a:r>
            <a:endParaRPr sz="120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기능 시연</a:t>
            </a:r>
            <a:endParaRPr sz="30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84" name="Google Shape;484;p60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기술스택 &amp; 아키텍처</a:t>
            </a:r>
            <a:endParaRPr sz="27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/>
          <p:nvPr/>
        </p:nvSpPr>
        <p:spPr>
          <a:xfrm>
            <a:off x="6980590" y="1931766"/>
            <a:ext cx="1386600" cy="1203000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2"/>
          <p:cNvSpPr/>
          <p:nvPr/>
        </p:nvSpPr>
        <p:spPr>
          <a:xfrm>
            <a:off x="687950" y="1357868"/>
            <a:ext cx="5119200" cy="2524200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"/>
          <p:cNvSpPr/>
          <p:nvPr/>
        </p:nvSpPr>
        <p:spPr>
          <a:xfrm>
            <a:off x="3656062" y="1517622"/>
            <a:ext cx="2057100" cy="2156400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62"/>
          <p:cNvCxnSpPr/>
          <p:nvPr/>
        </p:nvCxnSpPr>
        <p:spPr>
          <a:xfrm rot="10800000" flipH="1">
            <a:off x="2308285" y="3070272"/>
            <a:ext cx="1187100" cy="12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9" name="Google Shape;4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99" y="2562873"/>
            <a:ext cx="957861" cy="10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1355" y="1562296"/>
            <a:ext cx="1275902" cy="36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6526" y="2508594"/>
            <a:ext cx="1120944" cy="64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6953" y="2344130"/>
            <a:ext cx="470964" cy="72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452" y="2512587"/>
            <a:ext cx="700975" cy="72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8672" y="593450"/>
            <a:ext cx="700984" cy="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7155" y="1426729"/>
            <a:ext cx="700985" cy="81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640" y="3238743"/>
            <a:ext cx="663613" cy="627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62"/>
          <p:cNvCxnSpPr/>
          <p:nvPr/>
        </p:nvCxnSpPr>
        <p:spPr>
          <a:xfrm>
            <a:off x="5876376" y="2619816"/>
            <a:ext cx="1035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62"/>
          <p:cNvCxnSpPr/>
          <p:nvPr/>
        </p:nvCxnSpPr>
        <p:spPr>
          <a:xfrm rot="10800000">
            <a:off x="5920010" y="2763673"/>
            <a:ext cx="945600" cy="57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9" name="Google Shape;50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5291" y="1469363"/>
            <a:ext cx="550752" cy="72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3541" y="3672378"/>
            <a:ext cx="793415" cy="877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62"/>
          <p:cNvCxnSpPr/>
          <p:nvPr/>
        </p:nvCxnSpPr>
        <p:spPr>
          <a:xfrm>
            <a:off x="5757813" y="3672379"/>
            <a:ext cx="897600" cy="2991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62"/>
          <p:cNvCxnSpPr/>
          <p:nvPr/>
        </p:nvCxnSpPr>
        <p:spPr>
          <a:xfrm rot="10800000">
            <a:off x="5709765" y="3816084"/>
            <a:ext cx="858000" cy="2835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62"/>
          <p:cNvCxnSpPr/>
          <p:nvPr/>
        </p:nvCxnSpPr>
        <p:spPr>
          <a:xfrm>
            <a:off x="4459295" y="2094623"/>
            <a:ext cx="0" cy="4074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62"/>
          <p:cNvCxnSpPr/>
          <p:nvPr/>
        </p:nvCxnSpPr>
        <p:spPr>
          <a:xfrm rot="10800000">
            <a:off x="4335242" y="2075787"/>
            <a:ext cx="18900" cy="4368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62"/>
          <p:cNvSpPr txBox="1"/>
          <p:nvPr/>
        </p:nvSpPr>
        <p:spPr>
          <a:xfrm>
            <a:off x="155225" y="182025"/>
            <a:ext cx="11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아키텍처</a:t>
            </a:r>
            <a:endParaRPr sz="1200" dirty="0">
              <a:solidFill>
                <a:schemeClr val="dk1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516" name="Google Shape;51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0290" y="1931780"/>
            <a:ext cx="663613" cy="62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 소개</a:t>
            </a:r>
            <a:endParaRPr sz="31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/>
        </p:nvSpPr>
        <p:spPr>
          <a:xfrm>
            <a:off x="1461146" y="445963"/>
            <a:ext cx="61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B4A1 팀 소개</a:t>
            </a:r>
            <a:endParaRPr sz="27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28" name="Google Shape;528;p64"/>
          <p:cNvSpPr/>
          <p:nvPr/>
        </p:nvSpPr>
        <p:spPr>
          <a:xfrm>
            <a:off x="109262" y="1457681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프론트엔드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29" name="Google Shape;529;p64"/>
          <p:cNvSpPr/>
          <p:nvPr/>
        </p:nvSpPr>
        <p:spPr>
          <a:xfrm>
            <a:off x="109262" y="1134248"/>
            <a:ext cx="171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팀장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1998491" y="1460069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프론트엔드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1998491" y="1136635"/>
            <a:ext cx="171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팀원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2" name="Google Shape;532;p64"/>
          <p:cNvSpPr txBox="1"/>
          <p:nvPr/>
        </p:nvSpPr>
        <p:spPr>
          <a:xfrm>
            <a:off x="3721247" y="3860657"/>
            <a:ext cx="1716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데이터 전처리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CI/CD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패피티아이 API 개발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3" name="Google Shape;533;p64"/>
          <p:cNvSpPr/>
          <p:nvPr/>
        </p:nvSpPr>
        <p:spPr>
          <a:xfrm>
            <a:off x="3716484" y="1457681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백엔드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3716484" y="1134248"/>
            <a:ext cx="171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팀원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5510677" y="1457681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백엔드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6" name="Google Shape;536;p64"/>
          <p:cNvSpPr/>
          <p:nvPr/>
        </p:nvSpPr>
        <p:spPr>
          <a:xfrm>
            <a:off x="5510677" y="1134248"/>
            <a:ext cx="171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팀원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7" name="Google Shape;537;p64"/>
          <p:cNvSpPr/>
          <p:nvPr/>
        </p:nvSpPr>
        <p:spPr>
          <a:xfrm>
            <a:off x="7278227" y="1460081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백엔드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7278227" y="1136623"/>
            <a:ext cx="171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팀원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39" name="Google Shape;539;p64"/>
          <p:cNvSpPr/>
          <p:nvPr/>
        </p:nvSpPr>
        <p:spPr>
          <a:xfrm>
            <a:off x="109262" y="3500329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이재영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5605537" y="3501269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정범진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1988287" y="3501266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정종우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2" name="Google Shape;542;p64"/>
          <p:cNvSpPr/>
          <p:nvPr/>
        </p:nvSpPr>
        <p:spPr>
          <a:xfrm>
            <a:off x="3726487" y="3501269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김준환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3" name="Google Shape;543;p64"/>
          <p:cNvSpPr/>
          <p:nvPr/>
        </p:nvSpPr>
        <p:spPr>
          <a:xfrm>
            <a:off x="7278237" y="3500319"/>
            <a:ext cx="17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김백준</a:t>
            </a:r>
            <a:endParaRPr sz="1100"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4" name="Google Shape;544;p64"/>
          <p:cNvSpPr txBox="1"/>
          <p:nvPr/>
        </p:nvSpPr>
        <p:spPr>
          <a:xfrm>
            <a:off x="5567135" y="4032732"/>
            <a:ext cx="1716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Montserrat Light"/>
              <a:sym typeface="Montserrat Light"/>
            </a:endParaRPr>
          </a:p>
        </p:txBody>
      </p:sp>
      <p:sp>
        <p:nvSpPr>
          <p:cNvPr id="545" name="Google Shape;545;p64"/>
          <p:cNvSpPr txBox="1"/>
          <p:nvPr/>
        </p:nvSpPr>
        <p:spPr>
          <a:xfrm>
            <a:off x="0" y="3878475"/>
            <a:ext cx="1936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의상 분석 camera 기능 개발</a:t>
            </a:r>
            <a:endParaRPr sz="10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이미지 3D 입체 효과 기능 개발</a:t>
            </a:r>
            <a:endParaRPr sz="10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전반적 UI/UX 개발</a:t>
            </a:r>
            <a:endParaRPr sz="10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6" name="Google Shape;546;p64"/>
          <p:cNvSpPr txBox="1"/>
          <p:nvPr/>
        </p:nvSpPr>
        <p:spPr>
          <a:xfrm>
            <a:off x="7321847" y="3878482"/>
            <a:ext cx="1716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Flask 서버 API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인공지능 모델 및 색 추출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S3 Image서버 및  API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7" name="Google Shape;547;p64"/>
          <p:cNvSpPr txBox="1"/>
          <p:nvPr/>
        </p:nvSpPr>
        <p:spPr>
          <a:xfrm>
            <a:off x="1973197" y="3880382"/>
            <a:ext cx="1716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검색 결과 화면 UI/UX 개발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의상 검색 조건 설정 및 구현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0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상세정보 flipbook 개발</a:t>
            </a:r>
            <a:endParaRPr sz="10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sp>
        <p:nvSpPr>
          <p:cNvPr id="548" name="Google Shape;548;p64"/>
          <p:cNvSpPr txBox="1"/>
          <p:nvPr/>
        </p:nvSpPr>
        <p:spPr>
          <a:xfrm>
            <a:off x="5469274" y="3840950"/>
            <a:ext cx="1826100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MongoDB 연결</a:t>
            </a:r>
            <a:endParaRPr sz="11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전체적인 Front-Back 연결</a:t>
            </a:r>
            <a:endParaRPr sz="11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Spring-Boot PJT API</a:t>
            </a:r>
            <a:endParaRPr sz="1100">
              <a:solidFill>
                <a:srgbClr val="00000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 rotWithShape="1">
          <a:blip r:embed="rId3">
            <a:alphaModFix/>
          </a:blip>
          <a:srcRect l="5619" t="7133" r="5610" b="7125"/>
          <a:stretch/>
        </p:blipFill>
        <p:spPr>
          <a:xfrm>
            <a:off x="4008438" y="1837954"/>
            <a:ext cx="1139624" cy="14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" y="1829863"/>
            <a:ext cx="1420241" cy="1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75" y="1761750"/>
            <a:ext cx="1025825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6728" y="1917920"/>
            <a:ext cx="1399301" cy="14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537" y="1859388"/>
            <a:ext cx="1139600" cy="151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2906486" y="1219853"/>
            <a:ext cx="3331029" cy="2702598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기획 배경</a:t>
            </a:r>
            <a:endParaRPr sz="27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l="-1454" t="-65" r="-4509" b="-65"/>
          <a:stretch/>
        </p:blipFill>
        <p:spPr>
          <a:xfrm rot="1776872" flipH="1">
            <a:off x="5389748" y="3023212"/>
            <a:ext cx="975129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/>
        </p:nvSpPr>
        <p:spPr>
          <a:xfrm>
            <a:off x="2866951" y="2230219"/>
            <a:ext cx="3410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 b="0">
                <a:solidFill>
                  <a:srgbClr val="53525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Q &amp; A</a:t>
            </a:r>
            <a:endParaRPr sz="30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564" name="Google Shape;564;p66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9"/>
          <p:cNvGrpSpPr/>
          <p:nvPr/>
        </p:nvGrpSpPr>
        <p:grpSpPr>
          <a:xfrm>
            <a:off x="7630095" y="0"/>
            <a:ext cx="1513906" cy="1187869"/>
            <a:chOff x="10173459" y="0"/>
            <a:chExt cx="2018541" cy="1583825"/>
          </a:xfrm>
        </p:grpSpPr>
        <p:pic>
          <p:nvPicPr>
            <p:cNvPr id="258" name="Google Shape;25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173459" y="0"/>
              <a:ext cx="2018541" cy="158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9"/>
            <p:cNvPicPr preferRelativeResize="0"/>
            <p:nvPr/>
          </p:nvPicPr>
          <p:blipFill rotWithShape="1">
            <a:blip r:embed="rId4">
              <a:alphaModFix/>
            </a:blip>
            <a:srcRect l="53" t="-82" r="54" b="-82"/>
            <a:stretch/>
          </p:blipFill>
          <p:spPr>
            <a:xfrm>
              <a:off x="10202896" y="200740"/>
              <a:ext cx="443008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39"/>
          <p:cNvGrpSpPr/>
          <p:nvPr/>
        </p:nvGrpSpPr>
        <p:grpSpPr>
          <a:xfrm>
            <a:off x="6701580" y="3853070"/>
            <a:ext cx="2442420" cy="1290430"/>
            <a:chOff x="8935440" y="5137427"/>
            <a:chExt cx="3256560" cy="1720574"/>
          </a:xfrm>
        </p:grpSpPr>
        <p:pic>
          <p:nvPicPr>
            <p:cNvPr id="261" name="Google Shape;261;p39"/>
            <p:cNvPicPr preferRelativeResize="0"/>
            <p:nvPr/>
          </p:nvPicPr>
          <p:blipFill rotWithShape="1">
            <a:blip r:embed="rId5">
              <a:alphaModFix/>
            </a:blip>
            <a:srcRect t="6507" r="56903" b="33554"/>
            <a:stretch/>
          </p:blipFill>
          <p:spPr>
            <a:xfrm rot="-5400000" flipH="1">
              <a:off x="10045116" y="4711117"/>
              <a:ext cx="1160833" cy="3132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35440" y="6425655"/>
              <a:ext cx="1488960" cy="1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9"/>
            <p:cNvPicPr preferRelativeResize="0"/>
            <p:nvPr/>
          </p:nvPicPr>
          <p:blipFill rotWithShape="1">
            <a:blip r:embed="rId7">
              <a:alphaModFix/>
            </a:blip>
            <a:srcRect r="12704" b="22083"/>
            <a:stretch/>
          </p:blipFill>
          <p:spPr>
            <a:xfrm>
              <a:off x="9959689" y="5137427"/>
              <a:ext cx="2232311" cy="17205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39" descr="https://lh5.googleusercontent.com/FFGwfxco8MlDWwnuuJ4eAgYVYcEyZAVI4kl6flCB-iCCl7UewT1ghv7_XOOjUP_axlQfXrmKwea6Cs8rro1BX6D5bCnaQrl4xe-n-w9uIJbv9xRYcGg73AwZAoKBCoygqR4EXE6xxSY=s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8306" y="616006"/>
            <a:ext cx="2507375" cy="3911505"/>
          </a:xfrm>
          <a:prstGeom prst="rect">
            <a:avLst/>
          </a:prstGeom>
          <a:solidFill>
            <a:srgbClr val="ECECEC"/>
          </a:solidFill>
          <a:ln w="28575" cap="sq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5" name="Google Shape;265;p39" descr="https://lh3.googleusercontent.com/_mNfAuyfnkCAPapL3By7H9AW_-BotK9do4mrmfc8PB8DIR6uFb_wRFUArJP4ZFcm11TxqptYKAVqBH1ikq5Qn9CFsECWt3cGzjLAO84Bv-ZXKGnqOjAwRI77PmfQ0eveeLX47g5MnUg=s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79958" y="1097122"/>
            <a:ext cx="5584074" cy="2949249"/>
          </a:xfrm>
          <a:prstGeom prst="rect">
            <a:avLst/>
          </a:prstGeom>
          <a:solidFill>
            <a:srgbClr val="ECECEC"/>
          </a:solidFill>
          <a:ln w="28575" cap="sq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81427" y="1274801"/>
            <a:ext cx="1981157" cy="2593900"/>
          </a:xfrm>
          <a:prstGeom prst="rect">
            <a:avLst/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40"/>
          <p:cNvGrpSpPr/>
          <p:nvPr/>
        </p:nvGrpSpPr>
        <p:grpSpPr>
          <a:xfrm>
            <a:off x="7630095" y="-1"/>
            <a:ext cx="1513908" cy="1187870"/>
            <a:chOff x="10173459" y="-1"/>
            <a:chExt cx="2018544" cy="1583826"/>
          </a:xfrm>
        </p:grpSpPr>
        <p:pic>
          <p:nvPicPr>
            <p:cNvPr id="272" name="Google Shape;272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173459" y="-1"/>
              <a:ext cx="2018544" cy="158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40"/>
            <p:cNvPicPr preferRelativeResize="0"/>
            <p:nvPr/>
          </p:nvPicPr>
          <p:blipFill rotWithShape="1">
            <a:blip r:embed="rId4">
              <a:alphaModFix/>
            </a:blip>
            <a:srcRect l="49" t="-80" r="59" b="-80"/>
            <a:stretch/>
          </p:blipFill>
          <p:spPr>
            <a:xfrm>
              <a:off x="10202896" y="200740"/>
              <a:ext cx="443010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40"/>
          <p:cNvGrpSpPr/>
          <p:nvPr/>
        </p:nvGrpSpPr>
        <p:grpSpPr>
          <a:xfrm>
            <a:off x="6701580" y="3853070"/>
            <a:ext cx="2442421" cy="1290430"/>
            <a:chOff x="8935440" y="5137427"/>
            <a:chExt cx="3256562" cy="1720573"/>
          </a:xfrm>
        </p:grpSpPr>
        <p:pic>
          <p:nvPicPr>
            <p:cNvPr id="275" name="Google Shape;275;p40"/>
            <p:cNvPicPr preferRelativeResize="0"/>
            <p:nvPr/>
          </p:nvPicPr>
          <p:blipFill rotWithShape="1">
            <a:blip r:embed="rId5">
              <a:alphaModFix/>
            </a:blip>
            <a:srcRect t="6509" r="56902" b="33553"/>
            <a:stretch/>
          </p:blipFill>
          <p:spPr>
            <a:xfrm rot="-5400000" flipH="1">
              <a:off x="10045115" y="4711118"/>
              <a:ext cx="1160833" cy="3132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35440" y="6425655"/>
              <a:ext cx="1488962" cy="1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0"/>
            <p:cNvPicPr preferRelativeResize="0"/>
            <p:nvPr/>
          </p:nvPicPr>
          <p:blipFill rotWithShape="1">
            <a:blip r:embed="rId7">
              <a:alphaModFix/>
            </a:blip>
            <a:srcRect r="12701" b="22081"/>
            <a:stretch/>
          </p:blipFill>
          <p:spPr>
            <a:xfrm>
              <a:off x="9959689" y="5137427"/>
              <a:ext cx="2232313" cy="1720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40"/>
          <p:cNvGrpSpPr/>
          <p:nvPr/>
        </p:nvGrpSpPr>
        <p:grpSpPr>
          <a:xfrm>
            <a:off x="2473201" y="2044800"/>
            <a:ext cx="4372733" cy="908100"/>
            <a:chOff x="2473201" y="2044800"/>
            <a:chExt cx="4372733" cy="908100"/>
          </a:xfrm>
        </p:grpSpPr>
        <p:sp>
          <p:nvSpPr>
            <p:cNvPr id="279" name="Google Shape;279;p40"/>
            <p:cNvSpPr txBox="1"/>
            <p:nvPr/>
          </p:nvSpPr>
          <p:spPr>
            <a:xfrm>
              <a:off x="2473201" y="2344800"/>
              <a:ext cx="41976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500">
                  <a:solidFill>
                    <a:srgbClr val="53525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Ottega-Gaeanta</a:t>
              </a:r>
              <a:endParaRPr sz="3500">
                <a:solidFill>
                  <a:srgbClr val="53525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80" name="Google Shape;280;p40"/>
            <p:cNvSpPr txBox="1"/>
            <p:nvPr/>
          </p:nvSpPr>
          <p:spPr>
            <a:xfrm>
              <a:off x="2648334" y="2044800"/>
              <a:ext cx="41976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rgbClr val="535250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rPr>
                <a:t>120만건의 데이터 기반 패션 LOOKBOOK 서비스</a:t>
              </a:r>
              <a:endParaRPr sz="15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50" y="545150"/>
            <a:ext cx="5878700" cy="3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200" y="901415"/>
            <a:ext cx="1986600" cy="2751275"/>
          </a:xfrm>
          <a:prstGeom prst="rect">
            <a:avLst/>
          </a:prstGeom>
          <a:noFill/>
          <a:ln w="19050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515" y="1064163"/>
            <a:ext cx="2290150" cy="216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88" name="Google Shape;288;p41"/>
          <p:cNvGrpSpPr/>
          <p:nvPr/>
        </p:nvGrpSpPr>
        <p:grpSpPr>
          <a:xfrm>
            <a:off x="1430275" y="4097875"/>
            <a:ext cx="6661850" cy="615575"/>
            <a:chOff x="1386700" y="4418025"/>
            <a:chExt cx="6661850" cy="615575"/>
          </a:xfrm>
        </p:grpSpPr>
        <p:sp>
          <p:nvSpPr>
            <p:cNvPr id="289" name="Google Shape;289;p41"/>
            <p:cNvSpPr/>
            <p:nvPr/>
          </p:nvSpPr>
          <p:spPr>
            <a:xfrm>
              <a:off x="1386700" y="4436000"/>
              <a:ext cx="6134100" cy="5976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41"/>
            <p:cNvGrpSpPr/>
            <p:nvPr/>
          </p:nvGrpSpPr>
          <p:grpSpPr>
            <a:xfrm>
              <a:off x="1430300" y="4418025"/>
              <a:ext cx="6618250" cy="615523"/>
              <a:chOff x="1430300" y="4418025"/>
              <a:chExt cx="6618250" cy="615523"/>
            </a:xfrm>
          </p:grpSpPr>
          <p:sp>
            <p:nvSpPr>
              <p:cNvPr id="291" name="Google Shape;291;p41"/>
              <p:cNvSpPr txBox="1"/>
              <p:nvPr/>
            </p:nvSpPr>
            <p:spPr>
              <a:xfrm>
                <a:off x="4395750" y="4537275"/>
                <a:ext cx="36528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rgbClr val="535250"/>
                    </a:solidFill>
                    <a:latin typeface="Pretendard" panose="02000803000000020004" pitchFamily="2" charset="-127"/>
                    <a:ea typeface="Pretendard" panose="02000803000000020004" pitchFamily="2" charset="-127"/>
                    <a:cs typeface="Jua"/>
                    <a:sym typeface="Jua"/>
                  </a:rPr>
                  <a:t>MZ세대 패알못 여성</a:t>
                </a:r>
                <a:endParaRPr sz="2000" dirty="0">
                  <a:solidFill>
                    <a:srgbClr val="535250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endParaRPr>
              </a:p>
            </p:txBody>
          </p:sp>
          <p:sp>
            <p:nvSpPr>
              <p:cNvPr id="292" name="Google Shape;292;p41"/>
              <p:cNvSpPr/>
              <p:nvPr/>
            </p:nvSpPr>
            <p:spPr>
              <a:xfrm>
                <a:off x="4198988" y="4614225"/>
                <a:ext cx="632400" cy="223200"/>
              </a:xfrm>
              <a:prstGeom prst="stripedRight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FDECDB"/>
                  </a:gs>
                  <a:gs pos="100000">
                    <a:srgbClr val="F0A96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1"/>
              <p:cNvSpPr txBox="1"/>
              <p:nvPr/>
            </p:nvSpPr>
            <p:spPr>
              <a:xfrm>
                <a:off x="1430300" y="4418025"/>
                <a:ext cx="2768688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solidFill>
                      <a:srgbClr val="595959"/>
                    </a:solidFill>
                    <a:latin typeface="Pretendard" panose="02000803000000020004" pitchFamily="2" charset="-127"/>
                    <a:ea typeface="Pretendard" panose="02000803000000020004" pitchFamily="2" charset="-127"/>
                    <a:cs typeface="Jua"/>
                    <a:sym typeface="Jua"/>
                  </a:rPr>
                  <a:t>120만건의 K-Fashion DataSet</a:t>
                </a:r>
                <a:endParaRPr dirty="0">
                  <a:solidFill>
                    <a:srgbClr val="595959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solidFill>
                      <a:srgbClr val="595959"/>
                    </a:solidFill>
                    <a:latin typeface="Pretendard" panose="02000803000000020004" pitchFamily="2" charset="-127"/>
                    <a:ea typeface="Pretendard" panose="02000803000000020004" pitchFamily="2" charset="-127"/>
                    <a:cs typeface="Jua"/>
                    <a:sym typeface="Jua"/>
                  </a:rPr>
                  <a:t>한국형 여성 패션 Data</a:t>
                </a:r>
                <a:endParaRPr dirty="0">
                  <a:solidFill>
                    <a:srgbClr val="595959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2906486" y="1219853"/>
            <a:ext cx="3331029" cy="2702598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dirty="0">
                <a:solidFill>
                  <a:srgbClr val="FAF6F3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UCC</a:t>
            </a:r>
            <a:endParaRPr sz="2700" dirty="0">
              <a:solidFill>
                <a:srgbClr val="FAF6F3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l="-1454" t="-65" r="-4509" b="-65"/>
          <a:stretch/>
        </p:blipFill>
        <p:spPr>
          <a:xfrm rot="1776872" flipH="1">
            <a:off x="5389748" y="3023212"/>
            <a:ext cx="975129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/>
        </p:nvSpPr>
        <p:spPr>
          <a:xfrm>
            <a:off x="1780331" y="911982"/>
            <a:ext cx="5583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기능 소개</a:t>
            </a:r>
            <a:endParaRPr sz="2900" dirty="0">
              <a:solidFill>
                <a:srgbClr val="535250"/>
              </a:solidFill>
              <a:latin typeface="Pretendard" panose="02000803000000020004" pitchFamily="2" charset="-127"/>
              <a:ea typeface="Pretendard" panose="02000803000000020004" pitchFamily="2" charset="-127"/>
              <a:cs typeface="Jua"/>
              <a:sym typeface="Jua"/>
            </a:endParaRPr>
          </a:p>
        </p:txBody>
      </p:sp>
      <p:grpSp>
        <p:nvGrpSpPr>
          <p:cNvPr id="305" name="Google Shape;305;p43"/>
          <p:cNvGrpSpPr/>
          <p:nvPr/>
        </p:nvGrpSpPr>
        <p:grpSpPr>
          <a:xfrm>
            <a:off x="1603119" y="2275493"/>
            <a:ext cx="555366" cy="506784"/>
            <a:chOff x="6151784" y="2905672"/>
            <a:chExt cx="390525" cy="390525"/>
          </a:xfrm>
        </p:grpSpPr>
        <p:sp>
          <p:nvSpPr>
            <p:cNvPr id="306" name="Google Shape;306;p43"/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solidFill>
              <a:srgbClr val="FAF6F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oppins Light"/>
                <a:sym typeface="Poppins Light"/>
              </a:endParaRPr>
            </a:p>
          </p:txBody>
        </p:sp>
        <p:sp>
          <p:nvSpPr>
            <p:cNvPr id="307" name="Google Shape;307;p43"/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solidFill>
              <a:srgbClr val="FAF6F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oppins Light"/>
                <a:sym typeface="Poppins Light"/>
              </a:endParaRPr>
            </a:p>
          </p:txBody>
        </p:sp>
      </p:grpSp>
      <p:grpSp>
        <p:nvGrpSpPr>
          <p:cNvPr id="308" name="Google Shape;308;p43"/>
          <p:cNvGrpSpPr/>
          <p:nvPr/>
        </p:nvGrpSpPr>
        <p:grpSpPr>
          <a:xfrm>
            <a:off x="3323989" y="1883775"/>
            <a:ext cx="2496000" cy="2147799"/>
            <a:chOff x="3323989" y="1883775"/>
            <a:chExt cx="2496000" cy="2147799"/>
          </a:xfrm>
        </p:grpSpPr>
        <p:sp>
          <p:nvSpPr>
            <p:cNvPr id="309" name="Google Shape;309;p43"/>
            <p:cNvSpPr/>
            <p:nvPr/>
          </p:nvSpPr>
          <p:spPr>
            <a:xfrm>
              <a:off x="3323989" y="3316074"/>
              <a:ext cx="24960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1800" b="1" dirty="0">
                  <a:solidFill>
                    <a:srgbClr val="595959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rPr>
                <a:t>색 조합 평가</a:t>
              </a:r>
              <a:endParaRPr sz="18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oppins Light"/>
                <a:sym typeface="Poppins Light"/>
              </a:endParaRPr>
            </a:p>
          </p:txBody>
        </p:sp>
        <p:pic>
          <p:nvPicPr>
            <p:cNvPr id="310" name="Google Shape;31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5262" y="1883775"/>
              <a:ext cx="1873459" cy="1375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43"/>
          <p:cNvGrpSpPr/>
          <p:nvPr/>
        </p:nvGrpSpPr>
        <p:grpSpPr>
          <a:xfrm>
            <a:off x="5950123" y="1978330"/>
            <a:ext cx="2635940" cy="2053244"/>
            <a:chOff x="5950123" y="1978330"/>
            <a:chExt cx="2635940" cy="2053244"/>
          </a:xfrm>
        </p:grpSpPr>
        <p:sp>
          <p:nvSpPr>
            <p:cNvPr id="312" name="Google Shape;312;p43"/>
            <p:cNvSpPr/>
            <p:nvPr/>
          </p:nvSpPr>
          <p:spPr>
            <a:xfrm>
              <a:off x="5950123" y="3316074"/>
              <a:ext cx="24960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1800" b="1" dirty="0">
                  <a:solidFill>
                    <a:srgbClr val="595959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rPr>
                <a:t>패피티아이</a:t>
              </a:r>
              <a:endParaRPr sz="18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oppins Light"/>
                <a:sym typeface="Poppins Light"/>
              </a:endParaRPr>
            </a:p>
          </p:txBody>
        </p:sp>
        <p:pic>
          <p:nvPicPr>
            <p:cNvPr id="313" name="Google Shape;31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0137" y="1978330"/>
              <a:ext cx="2635925" cy="118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43"/>
          <p:cNvGrpSpPr/>
          <p:nvPr/>
        </p:nvGrpSpPr>
        <p:grpSpPr>
          <a:xfrm>
            <a:off x="697856" y="1410912"/>
            <a:ext cx="2496000" cy="2620662"/>
            <a:chOff x="697856" y="1410912"/>
            <a:chExt cx="2496000" cy="2620662"/>
          </a:xfrm>
        </p:grpSpPr>
        <p:sp>
          <p:nvSpPr>
            <p:cNvPr id="315" name="Google Shape;315;p43"/>
            <p:cNvSpPr/>
            <p:nvPr/>
          </p:nvSpPr>
          <p:spPr>
            <a:xfrm>
              <a:off x="697856" y="3316074"/>
              <a:ext cx="24960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1800" b="1" dirty="0">
                  <a:solidFill>
                    <a:srgbClr val="595959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Jua"/>
                  <a:sym typeface="Jua"/>
                </a:rPr>
                <a:t>패션 스타일검색</a:t>
              </a:r>
              <a:endParaRPr sz="1800" dirty="0">
                <a:solidFill>
                  <a:srgbClr val="535250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oppins Light"/>
                <a:sym typeface="Poppins Light"/>
              </a:endParaRPr>
            </a:p>
          </p:txBody>
        </p:sp>
        <p:pic>
          <p:nvPicPr>
            <p:cNvPr id="316" name="Google Shape;316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4875" y="1410912"/>
              <a:ext cx="1541950" cy="184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2906486" y="1219853"/>
            <a:ext cx="3333145" cy="2704316"/>
          </a:xfrm>
          <a:custGeom>
            <a:avLst/>
            <a:gdLst/>
            <a:ahLst/>
            <a:cxnLst/>
            <a:rect l="l" t="t" r="r" b="b"/>
            <a:pathLst>
              <a:path w="6060264" h="4916938" extrusionOk="0">
                <a:moveTo>
                  <a:pt x="300166" y="3663771"/>
                </a:moveTo>
                <a:cubicBezTo>
                  <a:pt x="559373" y="4108158"/>
                  <a:pt x="744553" y="4700664"/>
                  <a:pt x="1263000" y="4848782"/>
                </a:cubicBezTo>
                <a:cubicBezTo>
                  <a:pt x="2077683" y="4774723"/>
                  <a:pt x="2892398" y="4996900"/>
                  <a:pt x="3744111" y="4885812"/>
                </a:cubicBezTo>
                <a:cubicBezTo>
                  <a:pt x="3966288" y="4848782"/>
                  <a:pt x="4151469" y="4737693"/>
                  <a:pt x="4373646" y="4663634"/>
                </a:cubicBezTo>
                <a:cubicBezTo>
                  <a:pt x="4669883" y="4515516"/>
                  <a:pt x="4855063" y="4256277"/>
                  <a:pt x="5114270" y="4034099"/>
                </a:cubicBezTo>
                <a:cubicBezTo>
                  <a:pt x="5188329" y="3960040"/>
                  <a:pt x="5188329" y="3885981"/>
                  <a:pt x="5262389" y="3811922"/>
                </a:cubicBezTo>
                <a:cubicBezTo>
                  <a:pt x="6410370" y="3034268"/>
                  <a:pt x="6225222" y="1404870"/>
                  <a:pt x="5299418" y="590187"/>
                </a:cubicBezTo>
                <a:cubicBezTo>
                  <a:pt x="5077241" y="442068"/>
                  <a:pt x="4818001" y="330980"/>
                  <a:pt x="4558794" y="256888"/>
                </a:cubicBezTo>
                <a:cubicBezTo>
                  <a:pt x="3632990" y="108770"/>
                  <a:pt x="2744248" y="-76410"/>
                  <a:pt x="1818444" y="34711"/>
                </a:cubicBezTo>
                <a:cubicBezTo>
                  <a:pt x="1262967" y="145768"/>
                  <a:pt x="781551" y="405007"/>
                  <a:pt x="522343" y="849394"/>
                </a:cubicBezTo>
                <a:cubicBezTo>
                  <a:pt x="40927" y="1627047"/>
                  <a:pt x="-107192" y="2515790"/>
                  <a:pt x="77956" y="3404564"/>
                </a:cubicBezTo>
                <a:cubicBezTo>
                  <a:pt x="114986" y="3478623"/>
                  <a:pt x="189045" y="3589712"/>
                  <a:pt x="226075" y="3663771"/>
                </a:cubicBezTo>
                <a:cubicBezTo>
                  <a:pt x="226075" y="3663771"/>
                  <a:pt x="263136" y="3663771"/>
                  <a:pt x="300166" y="3663771"/>
                </a:cubicBezTo>
                <a:lnTo>
                  <a:pt x="300166" y="3663771"/>
                </a:lnTo>
                <a:close/>
              </a:path>
            </a:pathLst>
          </a:custGeom>
          <a:solidFill>
            <a:srgbClr val="EF88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3000" b="1" dirty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Jua"/>
                <a:sym typeface="Jua"/>
              </a:rPr>
              <a:t>스타일 검색</a:t>
            </a:r>
            <a:endParaRPr sz="3900" dirty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Malgun Gothic"/>
              <a:sym typeface="Malgun Gothic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 rotWithShape="1">
          <a:blip r:embed="rId3">
            <a:alphaModFix/>
          </a:blip>
          <a:srcRect l="-1451" t="-60" r="-4514" b="-70"/>
          <a:stretch/>
        </p:blipFill>
        <p:spPr>
          <a:xfrm rot="1776874" flipH="1">
            <a:off x="5389745" y="3023211"/>
            <a:ext cx="975132" cy="9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1037</Words>
  <Application>Microsoft Office PowerPoint</Application>
  <PresentationFormat>화면 슬라이드 쇼(16:9)</PresentationFormat>
  <Paragraphs>194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Jua</vt:lpstr>
      <vt:lpstr>Arial Black</vt:lpstr>
      <vt:lpstr>Montserrat Light</vt:lpstr>
      <vt:lpstr>Pretendard</vt:lpstr>
      <vt:lpstr>Arial</vt:lpstr>
      <vt:lpstr>Poppins Light</vt:lpstr>
      <vt:lpstr>Malgun Gothic</vt:lpstr>
      <vt:lpstr>Simple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2</cp:revision>
  <dcterms:modified xsi:type="dcterms:W3CDTF">2021-10-07T14:59:57Z</dcterms:modified>
</cp:coreProperties>
</file>